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embeddedFontLst>
    <p:embeddedFont>
      <p:font typeface="Old Standard TT"/>
      <p:regular r:id="rId14"/>
      <p:bold r:id="rId15"/>
      <p: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OldStandardTT-bold.fntdata"/><Relationship Id="rId14" Type="http://schemas.openxmlformats.org/officeDocument/2006/relationships/font" Target="fonts/OldStandardTT-regular.fntdata"/><Relationship Id="rId16" Type="http://schemas.openxmlformats.org/officeDocument/2006/relationships/font" Target="fonts/OldStandardTT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60-80% of cases of dementia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950">
                <a:solidFill>
                  <a:srgbClr val="343637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prime suspects in damaging and killing nerve cells. plaques and tangles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b="1" lang="en" sz="950">
                <a:solidFill>
                  <a:srgbClr val="343637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Plaques</a:t>
            </a:r>
            <a:r>
              <a:rPr lang="en" sz="950">
                <a:solidFill>
                  <a:srgbClr val="343637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are deposits of a protein fragment called beta-amyloid (BAY-tuh AM-uh-loyd) that build up in the spaces between nerve cells.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b="1" lang="en" sz="950">
                <a:solidFill>
                  <a:srgbClr val="343637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Tangles</a:t>
            </a:r>
            <a:r>
              <a:rPr lang="en" sz="950">
                <a:solidFill>
                  <a:srgbClr val="343637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are twisted fibers of another protein called tau (rhymes with “wow”) that build up inside cells.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950">
              <a:solidFill>
                <a:srgbClr val="343637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b="1" lang="en" sz="950">
                <a:solidFill>
                  <a:srgbClr val="343637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Plaques</a:t>
            </a:r>
            <a:r>
              <a:rPr lang="en" sz="950">
                <a:solidFill>
                  <a:srgbClr val="343637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are deposits of a protein fragment called beta-amyloid (BAY-tuh AM-uh-loyd) that build up in the spaces between nerve cells.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950">
                <a:solidFill>
                  <a:srgbClr val="343637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Tangles</a:t>
            </a:r>
            <a:r>
              <a:rPr lang="en" sz="950">
                <a:solidFill>
                  <a:srgbClr val="343637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are twisted fibers of another protein called tau (rhymes with “wow”) that build up inside cells.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950">
                <a:solidFill>
                  <a:srgbClr val="343637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are produced a lot more in people with alzheimers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950">
                <a:solidFill>
                  <a:srgbClr val="343637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more predictable patterns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t/>
            </a:r>
            <a:endParaRPr b="1" sz="950">
              <a:solidFill>
                <a:srgbClr val="343637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Clinically there isn’t a test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5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222222"/>
                </a:solidFill>
                <a:highlight>
                  <a:srgbClr val="FFFFFF"/>
                </a:highlight>
                <a:latin typeface="Old Standard TT"/>
                <a:ea typeface="Old Standard TT"/>
                <a:cs typeface="Old Standard TT"/>
                <a:sym typeface="Old Standard TT"/>
              </a:rPr>
              <a:t>Usually several tests are performed to rule out any other cause of dementia.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50">
                <a:solidFill>
                  <a:srgbClr val="343637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ffecting certain chemicals involved in carrying messages among the brain's nerve cells.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950">
                <a:solidFill>
                  <a:srgbClr val="343637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drug and non-drug treatments may help with both cognitive and behavioral symptoms.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950">
                <a:solidFill>
                  <a:srgbClr val="343637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acetylcholine a chemical messenger important for learning and memory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950">
                <a:solidFill>
                  <a:srgbClr val="343637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glutamate, a different messenger chemical involved in learning and memory.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t/>
            </a:r>
            <a:endParaRPr sz="950">
              <a:solidFill>
                <a:srgbClr val="343637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ld Standard TT"/>
              <a:buChar char="★"/>
            </a:pP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  <a:latin typeface="Old Standard TT"/>
                <a:ea typeface="Old Standard TT"/>
                <a:cs typeface="Old Standard TT"/>
                <a:sym typeface="Old Standard TT"/>
              </a:rPr>
              <a:t>3.2 million are women and 1.9 million are men.</a:t>
            </a:r>
          </a:p>
          <a:p>
            <a:pPr indent="-342900" lvl="0" marL="45720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ld Standard TT"/>
              <a:buChar char="★"/>
            </a:pP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  <a:latin typeface="Old Standard TT"/>
                <a:ea typeface="Old Standard TT"/>
                <a:cs typeface="Old Standard TT"/>
                <a:sym typeface="Old Standard TT"/>
              </a:rPr>
              <a:t>By 2050, the number of people age 65 and older with Alzheimer's disease may nearly triple, from 5.1 million to a projected 13.8 million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00"/>
            <a:ext cx="9144000" cy="17117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1" name="Shape 11"/>
          <p:cNvCxnSpPr/>
          <p:nvPr/>
        </p:nvCxnSpPr>
        <p:spPr>
          <a:xfrm>
            <a:off x="641934" y="3597500"/>
            <a:ext cx="390299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" name="Shape 12"/>
          <p:cNvSpPr txBox="1"/>
          <p:nvPr>
            <p:ph type="ctrTitle"/>
          </p:nvPr>
        </p:nvSpPr>
        <p:spPr>
          <a:xfrm>
            <a:off x="512700" y="1893300"/>
            <a:ext cx="8118599" cy="1522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512700" y="3840639"/>
            <a:ext cx="8118599" cy="7874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311700" y="1039650"/>
            <a:ext cx="8520599" cy="21062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b="1" sz="14000"/>
            </a:lvl1pPr>
            <a:lvl2pPr lvl="1" algn="ctr">
              <a:spcBef>
                <a:spcPts val="0"/>
              </a:spcBef>
              <a:buSzPct val="100000"/>
              <a:defRPr b="1" sz="14000"/>
            </a:lvl2pPr>
            <a:lvl3pPr lvl="2" algn="ctr">
              <a:spcBef>
                <a:spcPts val="0"/>
              </a:spcBef>
              <a:buSzPct val="100000"/>
              <a:defRPr b="1" sz="14000"/>
            </a:lvl3pPr>
            <a:lvl4pPr lvl="3" algn="ctr">
              <a:spcBef>
                <a:spcPts val="0"/>
              </a:spcBef>
              <a:buSzPct val="100000"/>
              <a:defRPr b="1" sz="14000"/>
            </a:lvl4pPr>
            <a:lvl5pPr lvl="4" algn="ctr">
              <a:spcBef>
                <a:spcPts val="0"/>
              </a:spcBef>
              <a:buSzPct val="100000"/>
              <a:defRPr b="1" sz="14000"/>
            </a:lvl5pPr>
            <a:lvl6pPr lvl="5" algn="ctr">
              <a:spcBef>
                <a:spcPts val="0"/>
              </a:spcBef>
              <a:buSzPct val="100000"/>
              <a:defRPr b="1" sz="14000"/>
            </a:lvl6pPr>
            <a:lvl7pPr lvl="6" algn="ctr">
              <a:spcBef>
                <a:spcPts val="0"/>
              </a:spcBef>
              <a:buSzPct val="100000"/>
              <a:defRPr b="1" sz="14000"/>
            </a:lvl7pPr>
            <a:lvl8pPr lvl="7" algn="ctr">
              <a:spcBef>
                <a:spcPts val="0"/>
              </a:spcBef>
              <a:buSzPct val="100000"/>
              <a:defRPr b="1" sz="14000"/>
            </a:lvl8pPr>
            <a:lvl9pPr lvl="8" algn="ctr">
              <a:spcBef>
                <a:spcPts val="0"/>
              </a:spcBef>
              <a:buSzPct val="100000"/>
              <a:defRPr b="1" sz="14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2284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hape 16"/>
          <p:cNvCxnSpPr/>
          <p:nvPr/>
        </p:nvCxnSpPr>
        <p:spPr>
          <a:xfrm>
            <a:off x="641934" y="3597500"/>
            <a:ext cx="390299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" name="Shape 17"/>
          <p:cNvSpPr txBox="1"/>
          <p:nvPr>
            <p:ph type="title"/>
          </p:nvPr>
        </p:nvSpPr>
        <p:spPr>
          <a:xfrm>
            <a:off x="512700" y="1893300"/>
            <a:ext cx="8118599" cy="1522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71600"/>
            <a:ext cx="8520599" cy="3397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171675"/>
            <a:ext cx="3999899" cy="3397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832400" y="1171675"/>
            <a:ext cx="3999899" cy="3397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-2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686399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" name="Shape 42"/>
          <p:cNvSpPr txBox="1"/>
          <p:nvPr>
            <p:ph type="title"/>
          </p:nvPr>
        </p:nvSpPr>
        <p:spPr>
          <a:xfrm>
            <a:off x="265500" y="1382350"/>
            <a:ext cx="4045199" cy="1333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" type="subTitle"/>
          </p:nvPr>
        </p:nvSpPr>
        <p:spPr>
          <a:xfrm>
            <a:off x="265500" y="2769000"/>
            <a:ext cx="4045199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71600"/>
            <a:ext cx="8520599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ld Standard TT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0.png"/><Relationship Id="rId4" Type="http://schemas.openxmlformats.org/officeDocument/2006/relationships/image" Target="../media/image01.png"/><Relationship Id="rId5" Type="http://schemas.openxmlformats.org/officeDocument/2006/relationships/image" Target="../media/image0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5.png"/><Relationship Id="rId4" Type="http://schemas.openxmlformats.org/officeDocument/2006/relationships/image" Target="../media/image0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0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alz.org/alzheimers_disease_what_is_alzheimers.asp" TargetMode="External"/><Relationship Id="rId4" Type="http://schemas.openxmlformats.org/officeDocument/2006/relationships/hyperlink" Target="http://www.alz.org/facts/" TargetMode="External"/><Relationship Id="rId10" Type="http://schemas.openxmlformats.org/officeDocument/2006/relationships/hyperlink" Target="http://alz.org/texascapital/documents/How_is_AD_Diagnosed.pdf" TargetMode="External"/><Relationship Id="rId9" Type="http://schemas.openxmlformats.org/officeDocument/2006/relationships/hyperlink" Target="http://www.alz.org/alzheimers_disease_diagnosis.asp" TargetMode="External"/><Relationship Id="rId5" Type="http://schemas.openxmlformats.org/officeDocument/2006/relationships/hyperlink" Target="http://www.alz.org/documents_custom/facts_2015/alz_ff_utah.pdf?type=interior_map&amp;facts=undefined&amp;facts=facts" TargetMode="External"/><Relationship Id="rId6" Type="http://schemas.openxmlformats.org/officeDocument/2006/relationships/hyperlink" Target="http://www.alz.org/alzheimers_disease_stages_of_alzheimers.asp?type=carecenter_footer" TargetMode="External"/><Relationship Id="rId7" Type="http://schemas.openxmlformats.org/officeDocument/2006/relationships/hyperlink" Target="http://www.alzfdn.org/AboutAlzheimers/definition.html" TargetMode="External"/><Relationship Id="rId8" Type="http://schemas.openxmlformats.org/officeDocument/2006/relationships/hyperlink" Target="http://www.alz.org/alzheimers_disease_treatments.asp?type=alzFoot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512700" y="1893300"/>
            <a:ext cx="8118599" cy="1522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Alzheimer’s Disease</a:t>
            </a:r>
          </a:p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512700" y="3840639"/>
            <a:ext cx="8118599" cy="787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By Maria F. Chavez</a:t>
            </a:r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 amt="19000"/>
          </a:blip>
          <a:stretch>
            <a:fillRect/>
          </a:stretch>
        </p:blipFill>
        <p:spPr>
          <a:xfrm>
            <a:off x="-188775" y="1689950"/>
            <a:ext cx="9332775" cy="423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dk2"/>
                </a:solidFill>
              </a:rPr>
              <a:t>What is it?</a:t>
            </a:r>
          </a:p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3442800" y="372875"/>
            <a:ext cx="5701200" cy="3071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Char char="★"/>
            </a:pPr>
            <a:r>
              <a:rPr lang="en"/>
              <a:t>A progressive disease that destroys memory and other important mental functions</a:t>
            </a:r>
          </a:p>
          <a:p>
            <a:pPr indent="-228600" lvl="0" marL="457200" rtl="0">
              <a:spcBef>
                <a:spcPts val="0"/>
              </a:spcBef>
              <a:buClr>
                <a:srgbClr val="333333"/>
              </a:buClr>
              <a:buChar char="★"/>
            </a:pPr>
            <a:r>
              <a:rPr lang="en">
                <a:solidFill>
                  <a:srgbClr val="333333"/>
                </a:solidFill>
              </a:rPr>
              <a:t>It attacks neurons resulting in loss of memory, thinking and language skills, and behavioral changes.</a:t>
            </a:r>
          </a:p>
          <a:p>
            <a:pPr indent="-228600" lvl="0" marL="457200" rtl="0">
              <a:spcBef>
                <a:spcPts val="0"/>
              </a:spcBef>
              <a:buClr>
                <a:srgbClr val="333333"/>
              </a:buClr>
              <a:buChar char="★"/>
            </a:pPr>
            <a:r>
              <a:rPr lang="en">
                <a:solidFill>
                  <a:srgbClr val="333333"/>
                </a:solidFill>
              </a:rPr>
              <a:t>Mostly affects people 65 years +</a:t>
            </a:r>
          </a:p>
          <a:p>
            <a:pPr indent="-228600" lvl="0" marL="457200" rtl="0">
              <a:spcBef>
                <a:spcPts val="0"/>
              </a:spcBef>
              <a:buClr>
                <a:srgbClr val="333333"/>
              </a:buClr>
              <a:buChar char="★"/>
            </a:pPr>
            <a:r>
              <a:rPr lang="en">
                <a:solidFill>
                  <a:srgbClr val="333333"/>
                </a:solidFill>
              </a:rPr>
              <a:t>Three Stages</a:t>
            </a:r>
          </a:p>
          <a:p>
            <a:pPr indent="-228600" lvl="0" marL="457200" rtl="0">
              <a:spcBef>
                <a:spcPts val="0"/>
              </a:spcBef>
              <a:buClr>
                <a:srgbClr val="333333"/>
              </a:buClr>
              <a:buChar char="★"/>
            </a:pPr>
            <a:r>
              <a:rPr lang="en">
                <a:solidFill>
                  <a:srgbClr val="333333"/>
                </a:solidFill>
              </a:rPr>
              <a:t>Average lifespan after symptoms become noticeable is 8 years</a:t>
            </a:r>
          </a:p>
          <a:p>
            <a:pPr indent="-228600" lvl="1" marL="914400" rtl="0">
              <a:spcBef>
                <a:spcPts val="0"/>
              </a:spcBef>
              <a:buClr>
                <a:srgbClr val="333333"/>
              </a:buClr>
              <a:buChar char="○"/>
            </a:pPr>
            <a:r>
              <a:rPr lang="en">
                <a:solidFill>
                  <a:srgbClr val="333333"/>
                </a:solidFill>
              </a:rPr>
              <a:t>Range of survival is 4-20 years after</a:t>
            </a:r>
          </a:p>
          <a:p>
            <a:pPr indent="-228600" lvl="0" marL="457200">
              <a:spcBef>
                <a:spcPts val="0"/>
              </a:spcBef>
              <a:buClr>
                <a:srgbClr val="333333"/>
              </a:buClr>
              <a:buChar char="★"/>
            </a:pPr>
            <a:r>
              <a:rPr lang="en">
                <a:solidFill>
                  <a:srgbClr val="333333"/>
                </a:solidFill>
              </a:rPr>
              <a:t>There is no current cure</a:t>
            </a:r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600" y="1215287"/>
            <a:ext cx="3481824" cy="232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dk2"/>
                </a:solidFill>
              </a:rPr>
              <a:t>What is it?</a:t>
            </a:r>
          </a:p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453550" y="1058225"/>
            <a:ext cx="6090600" cy="3445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★"/>
            </a:pPr>
            <a:r>
              <a:rPr lang="en"/>
              <a:t>Plaques- deposits of beta-amyloid that build up in the spaces between nerve cells.</a:t>
            </a:r>
          </a:p>
          <a:p>
            <a:pPr indent="-228600" lvl="0" marL="457200" rtl="0">
              <a:spcBef>
                <a:spcPts val="0"/>
              </a:spcBef>
              <a:buChar char="★"/>
            </a:pPr>
            <a:r>
              <a:rPr lang="en"/>
              <a:t>Tangles- twisted fibers of tau that build up inside cells.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7950" y="2670799"/>
            <a:ext cx="1879950" cy="1641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5075" y="2594628"/>
            <a:ext cx="1879950" cy="164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64450" y="2619253"/>
            <a:ext cx="1879950" cy="1641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</a:rPr>
              <a:t>Causes</a:t>
            </a:r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4259025" y="1058225"/>
            <a:ext cx="4757100" cy="3238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★"/>
            </a:pPr>
            <a:r>
              <a:rPr lang="en"/>
              <a:t>Age</a:t>
            </a:r>
          </a:p>
          <a:p>
            <a:pPr indent="-228600" lvl="0" marL="457200" rtl="0">
              <a:spcBef>
                <a:spcPts val="0"/>
              </a:spcBef>
              <a:buChar char="★"/>
            </a:pPr>
            <a:r>
              <a:rPr lang="en"/>
              <a:t>Family History</a:t>
            </a:r>
          </a:p>
          <a:p>
            <a:pPr indent="-228600" lvl="0" marL="457200" rtl="0">
              <a:spcBef>
                <a:spcPts val="0"/>
              </a:spcBef>
              <a:buChar char="★"/>
            </a:pPr>
            <a:r>
              <a:rPr lang="en"/>
              <a:t>Head Trauma</a:t>
            </a:r>
          </a:p>
          <a:p>
            <a:pPr indent="-228600" lvl="0" marL="457200" rtl="0">
              <a:spcBef>
                <a:spcPts val="0"/>
              </a:spcBef>
              <a:buChar char="★"/>
            </a:pPr>
            <a:r>
              <a:rPr lang="en"/>
              <a:t>Heart-Head Connections</a:t>
            </a:r>
          </a:p>
          <a:p>
            <a:pPr indent="-228600" lvl="1" marL="914400">
              <a:spcBef>
                <a:spcPts val="0"/>
              </a:spcBef>
              <a:buChar char="○"/>
            </a:pPr>
            <a:r>
              <a:rPr lang="en">
                <a:solidFill>
                  <a:srgbClr val="343637"/>
                </a:solidFill>
                <a:highlight>
                  <a:srgbClr val="FFFFFF"/>
                </a:highlight>
              </a:rPr>
              <a:t>high blood pressure, heart disease, stroke, diabetes and high cholesterol.</a:t>
            </a:r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725" y="1206475"/>
            <a:ext cx="4127299" cy="231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</a:rPr>
              <a:t>Diagnosis</a:t>
            </a:r>
          </a:p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311700" y="1058225"/>
            <a:ext cx="4727100" cy="3510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500"/>
              </a:spcAft>
              <a:buNone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The only definitive method of </a:t>
            </a:r>
            <a:r>
              <a:rPr b="1" lang="en">
                <a:solidFill>
                  <a:srgbClr val="222222"/>
                </a:solidFill>
                <a:highlight>
                  <a:srgbClr val="FFFFFF"/>
                </a:highlight>
              </a:rPr>
              <a:t>diagnosis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 is examination of brain tissue obtained from a biopsy or autopsy.</a:t>
            </a:r>
          </a:p>
          <a:p>
            <a:pPr indent="-228600" lvl="0" marL="457200" rtl="0">
              <a:spcBef>
                <a:spcPts val="0"/>
              </a:spcBef>
              <a:spcAft>
                <a:spcPts val="1500"/>
              </a:spcAft>
              <a:buClr>
                <a:srgbClr val="343637"/>
              </a:buClr>
              <a:buChar char="★"/>
            </a:pPr>
            <a:r>
              <a:rPr lang="en">
                <a:solidFill>
                  <a:srgbClr val="343637"/>
                </a:solidFill>
                <a:highlight>
                  <a:srgbClr val="FFFFFF"/>
                </a:highlight>
              </a:rPr>
              <a:t>A thorough medical history</a:t>
            </a:r>
          </a:p>
          <a:p>
            <a:pPr indent="-342900" lvl="0" marL="457200" rtl="0">
              <a:spcBef>
                <a:spcPts val="0"/>
              </a:spcBef>
              <a:spcAft>
                <a:spcPts val="1500"/>
              </a:spcAft>
              <a:buSzPct val="100000"/>
              <a:buFont typeface="Old Standard TT"/>
              <a:buChar char="★"/>
            </a:pPr>
            <a:r>
              <a:rPr lang="en">
                <a:solidFill>
                  <a:srgbClr val="343637"/>
                </a:solidFill>
                <a:highlight>
                  <a:srgbClr val="FFFFFF"/>
                </a:highlight>
              </a:rPr>
              <a:t>Mental status testing</a:t>
            </a:r>
          </a:p>
          <a:p>
            <a:pPr indent="-342900" lvl="0" marL="457200" rtl="0">
              <a:spcBef>
                <a:spcPts val="0"/>
              </a:spcBef>
              <a:spcAft>
                <a:spcPts val="1500"/>
              </a:spcAft>
              <a:buSzPct val="100000"/>
              <a:buFont typeface="Old Standard TT"/>
              <a:buChar char="★"/>
            </a:pPr>
            <a:r>
              <a:rPr lang="en">
                <a:solidFill>
                  <a:srgbClr val="343637"/>
                </a:solidFill>
                <a:highlight>
                  <a:srgbClr val="FFFFFF"/>
                </a:highlight>
              </a:rPr>
              <a:t>A physical and neurological exam</a:t>
            </a:r>
          </a:p>
          <a:p>
            <a:pPr indent="-342900" lvl="0" marL="457200" rtl="0">
              <a:spcBef>
                <a:spcPts val="0"/>
              </a:spcBef>
              <a:spcAft>
                <a:spcPts val="1500"/>
              </a:spcAft>
              <a:buSzPct val="100000"/>
              <a:buFont typeface="Old Standard TT"/>
              <a:buChar char="★"/>
            </a:pPr>
            <a:r>
              <a:rPr lang="en">
                <a:solidFill>
                  <a:srgbClr val="343637"/>
                </a:solidFill>
                <a:highlight>
                  <a:srgbClr val="FFFFFF"/>
                </a:highlight>
              </a:rPr>
              <a:t>Tests (such as blood tests and brain imaging) to rule out other causes of dementia-like symptoms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1400" y="294050"/>
            <a:ext cx="2990850" cy="201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8800" y="2150525"/>
            <a:ext cx="2480949" cy="215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</a:rPr>
              <a:t>Treatment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4662750" y="866500"/>
            <a:ext cx="4024500" cy="4022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343637"/>
                </a:solidFill>
                <a:highlight>
                  <a:srgbClr val="FFFFFF"/>
                </a:highlight>
              </a:rPr>
              <a:t>For cognitive symptoms:</a:t>
            </a:r>
          </a:p>
          <a:p>
            <a:pPr indent="-228600" lvl="0" marL="457200" rtl="0">
              <a:spcBef>
                <a:spcPts val="0"/>
              </a:spcBef>
              <a:buClr>
                <a:srgbClr val="343637"/>
              </a:buClr>
              <a:buChar char="★"/>
            </a:pPr>
            <a:r>
              <a:rPr lang="en">
                <a:solidFill>
                  <a:srgbClr val="343637"/>
                </a:solidFill>
                <a:highlight>
                  <a:srgbClr val="FFFFFF"/>
                </a:highlight>
              </a:rPr>
              <a:t>Cholinesterase inhibitors (Aricept, Exelon, Razadyne) </a:t>
            </a:r>
          </a:p>
          <a:p>
            <a:pPr indent="-228600" lvl="1" marL="914400" rtl="0">
              <a:spcBef>
                <a:spcPts val="0"/>
              </a:spcBef>
              <a:buClr>
                <a:srgbClr val="343637"/>
              </a:buClr>
              <a:buChar char="○"/>
            </a:pPr>
            <a:r>
              <a:rPr lang="en">
                <a:solidFill>
                  <a:srgbClr val="343637"/>
                </a:solidFill>
                <a:highlight>
                  <a:srgbClr val="FFFFFF"/>
                </a:highlight>
              </a:rPr>
              <a:t>Prevent the breakdown of acetylcholine</a:t>
            </a:r>
          </a:p>
          <a:p>
            <a:pPr indent="-228600" lvl="0" marL="457200" rtl="0">
              <a:spcBef>
                <a:spcPts val="0"/>
              </a:spcBef>
              <a:buClr>
                <a:srgbClr val="343637"/>
              </a:buClr>
              <a:buChar char="★"/>
            </a:pPr>
            <a:r>
              <a:rPr lang="en">
                <a:solidFill>
                  <a:srgbClr val="343637"/>
                </a:solidFill>
                <a:highlight>
                  <a:srgbClr val="FFFFFF"/>
                </a:highlight>
              </a:rPr>
              <a:t>Memantine(Namenda) </a:t>
            </a:r>
          </a:p>
          <a:p>
            <a:pPr indent="-228600" lvl="1" marL="914400" rtl="0">
              <a:spcBef>
                <a:spcPts val="0"/>
              </a:spcBef>
              <a:buClr>
                <a:srgbClr val="343637"/>
              </a:buClr>
              <a:buChar char="○"/>
            </a:pPr>
            <a:r>
              <a:rPr lang="en">
                <a:solidFill>
                  <a:srgbClr val="343637"/>
                </a:solidFill>
                <a:highlight>
                  <a:srgbClr val="FFFFFF"/>
                </a:highlight>
              </a:rPr>
              <a:t>Regulates the activity of glutamate</a:t>
            </a:r>
          </a:p>
          <a:p>
            <a:pPr indent="-228600" lvl="0" marL="457200" rtl="0">
              <a:spcBef>
                <a:spcPts val="0"/>
              </a:spcBef>
              <a:buClr>
                <a:srgbClr val="343637"/>
              </a:buClr>
              <a:buChar char="★"/>
            </a:pPr>
            <a:r>
              <a:rPr lang="en">
                <a:solidFill>
                  <a:srgbClr val="343637"/>
                </a:solidFill>
                <a:highlight>
                  <a:srgbClr val="FFFFFF"/>
                </a:highlight>
              </a:rPr>
              <a:t>Some doctors prescribe high doses of vitamin E for cognitive changes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950">
              <a:solidFill>
                <a:srgbClr val="343637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075" y="1254026"/>
            <a:ext cx="4351049" cy="2964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</a:rPr>
              <a:t>National US Statistics</a:t>
            </a:r>
            <a:r>
              <a:rPr lang="en"/>
              <a:t> </a:t>
            </a:r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8175" y="589000"/>
            <a:ext cx="6096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>
            <p:ph idx="1" type="body"/>
          </p:nvPr>
        </p:nvSpPr>
        <p:spPr>
          <a:xfrm>
            <a:off x="311700" y="1181200"/>
            <a:ext cx="6027899" cy="3387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★"/>
            </a:pPr>
            <a:r>
              <a:rPr lang="en"/>
              <a:t>It is the 6th leading cause of death in the U.S</a:t>
            </a:r>
          </a:p>
          <a:p>
            <a:pPr indent="-228600" lvl="0" marL="457200" rtl="0">
              <a:spcBef>
                <a:spcPts val="0"/>
              </a:spcBef>
              <a:buChar char="★"/>
            </a:pPr>
            <a:r>
              <a:rPr lang="en"/>
              <a:t>Almost ⅔ of Americans with Alzheimer’s disease are women</a:t>
            </a:r>
          </a:p>
          <a:p>
            <a:pPr indent="-228600" lvl="0" marL="457200" rtl="0">
              <a:spcBef>
                <a:spcPts val="0"/>
              </a:spcBef>
              <a:buChar char="★"/>
            </a:pPr>
            <a:r>
              <a:rPr lang="en"/>
              <a:t>1 in 3 seniors die with Alzheimer’s or another dementia.</a:t>
            </a:r>
          </a:p>
          <a:p>
            <a:pPr indent="-228600" lvl="0" marL="457200" rtl="0">
              <a:spcBef>
                <a:spcPts val="0"/>
              </a:spcBef>
              <a:buChar char="★"/>
            </a:pPr>
            <a:r>
              <a:rPr lang="en"/>
              <a:t>5.3 million</a:t>
            </a:r>
          </a:p>
          <a:p>
            <a:pPr indent="-342900" lvl="1" marL="914400" rtl="0">
              <a:spcBef>
                <a:spcPts val="0"/>
              </a:spcBef>
              <a:buSzPct val="100000"/>
              <a:buChar char="○"/>
            </a:pPr>
            <a:r>
              <a:rPr lang="en" sz="1800"/>
              <a:t>5.1 million are 65+</a:t>
            </a:r>
          </a:p>
          <a:p>
            <a:pPr indent="-228600" lvl="0" marL="457200" rtl="0">
              <a:spcBef>
                <a:spcPts val="0"/>
              </a:spcBef>
              <a:buChar char="★"/>
            </a:pPr>
            <a:r>
              <a:rPr lang="en"/>
              <a:t>Older African-Americans and Hispanics are more likely than older whites to have Alzheimer's disease.</a:t>
            </a:r>
          </a:p>
          <a:p>
            <a:pPr indent="-228600" lvl="0" marL="457200" rtl="0">
              <a:spcBef>
                <a:spcPts val="0"/>
              </a:spcBef>
              <a:buChar char="★"/>
            </a:pPr>
            <a:r>
              <a:rPr lang="en"/>
              <a:t>In 2015, an estimated 700,000 people in the U.S will die from Alzheimer’s.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</a:rPr>
              <a:t>Utah Statistics</a:t>
            </a:r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167399" y="1058225"/>
            <a:ext cx="3729899" cy="3713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★"/>
            </a:pPr>
            <a:r>
              <a:rPr lang="en"/>
              <a:t>29,000 Total People in 2015</a:t>
            </a:r>
          </a:p>
          <a:p>
            <a:pPr indent="-228600" lvl="0" marL="457200" rtl="0">
              <a:spcBef>
                <a:spcPts val="0"/>
              </a:spcBef>
              <a:buChar char="★"/>
            </a:pPr>
            <a:r>
              <a:rPr lang="en"/>
              <a:t>10% of Seniors </a:t>
            </a:r>
          </a:p>
          <a:p>
            <a:pPr indent="-228600" lvl="0" marL="457200" rtl="0">
              <a:spcBef>
                <a:spcPts val="0"/>
              </a:spcBef>
              <a:buChar char="★"/>
            </a:pPr>
            <a:r>
              <a:rPr lang="en"/>
              <a:t>412 deaths in 2012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3" name="Shape 113"/>
          <p:cNvPicPr preferRelativeResize="0"/>
          <p:nvPr/>
        </p:nvPicPr>
        <p:blipFill rotWithShape="1">
          <a:blip r:embed="rId3">
            <a:alphaModFix/>
          </a:blip>
          <a:srcRect b="12978" l="17622" r="19281" t="17989"/>
          <a:stretch/>
        </p:blipFill>
        <p:spPr>
          <a:xfrm>
            <a:off x="3793200" y="837500"/>
            <a:ext cx="5214326" cy="3565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425" y="2069487"/>
            <a:ext cx="2762250" cy="261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Sources</a:t>
            </a:r>
          </a:p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311700" y="1171600"/>
            <a:ext cx="8520599" cy="339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 u="sng">
                <a:solidFill>
                  <a:schemeClr val="hlink"/>
                </a:solidFill>
                <a:hlinkClick r:id="rId3"/>
              </a:rPr>
              <a:t>http://www.alz.org/alzheimers_disease_what_is_alzheimers.asp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 u="sng">
                <a:solidFill>
                  <a:schemeClr val="hlink"/>
                </a:solidFill>
                <a:hlinkClick r:id="rId4"/>
              </a:rPr>
              <a:t>http://www.alz.org/facts/</a:t>
            </a:r>
            <a:r>
              <a:rPr lang="en" sz="1400"/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 u="sng">
                <a:solidFill>
                  <a:schemeClr val="hlink"/>
                </a:solidFill>
                <a:hlinkClick r:id="rId5"/>
              </a:rPr>
              <a:t>http://www.alz.org/documents_custom/facts_2015/alz_ff_utah.pdf?type=interior_map&amp;facts=undefined&amp;facts=facts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 u="sng">
                <a:solidFill>
                  <a:schemeClr val="hlink"/>
                </a:solidFill>
                <a:hlinkClick r:id="rId6"/>
              </a:rPr>
              <a:t>http://www.alz.org/alzheimers_disease_stages_of_alzheimers.asp?type=carecenter_footer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 u="sng">
                <a:solidFill>
                  <a:schemeClr val="hlink"/>
                </a:solidFill>
                <a:hlinkClick r:id="rId7"/>
              </a:rPr>
              <a:t>http://www.alzfdn.org/AboutAlzheimers/definition.html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 u="sng">
                <a:solidFill>
                  <a:schemeClr val="hlink"/>
                </a:solidFill>
                <a:hlinkClick r:id="rId8"/>
              </a:rPr>
              <a:t>http://www.alz.org/alzheimers_disease_treatments.asp?type=alzFooter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 u="sng">
                <a:solidFill>
                  <a:schemeClr val="hlink"/>
                </a:solidFill>
                <a:hlinkClick r:id="rId9"/>
              </a:rPr>
              <a:t>http://www.alz.org/alzheimers_disease_diagnosis.asp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 u="sng">
                <a:solidFill>
                  <a:schemeClr val="hlink"/>
                </a:solidFill>
                <a:hlinkClick r:id="rId10"/>
              </a:rPr>
              <a:t>http://alz.org/texascapital/documents/How_is_AD_Diagnosed.pdf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4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