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Amatic SC"/>
      <p:regular r:id="rId14"/>
      <p:bold r:id="rId15"/>
    </p:embeddedFont>
    <p:embeddedFont>
      <p:font typeface="Source Code Pro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maticSC-bold.fntdata"/><Relationship Id="rId14" Type="http://schemas.openxmlformats.org/officeDocument/2006/relationships/font" Target="fonts/AmaticSC-regular.fntdata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ebapps.towson.edu/ows/moduleSVAGR.htm" TargetMode="External"/><Relationship Id="rId4" Type="http://schemas.openxmlformats.org/officeDocument/2006/relationships/hyperlink" Target="https://owl.english.purdue.edu/owl/resource/599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Subject/Verb Agreement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Maria F. Chavez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en" sz="2400">
                <a:solidFill>
                  <a:srgbClr val="9900FF"/>
                </a:solidFill>
              </a:rPr>
              <a:t>Subjects</a:t>
            </a:r>
            <a:r>
              <a:rPr lang="en" sz="2400">
                <a:solidFill>
                  <a:schemeClr val="dk1"/>
                </a:solidFill>
              </a:rPr>
              <a:t> and </a:t>
            </a:r>
            <a:r>
              <a:rPr b="1" i="1" lang="en" sz="2400">
                <a:solidFill>
                  <a:srgbClr val="6FA8DC"/>
                </a:solidFill>
              </a:rPr>
              <a:t>verbs</a:t>
            </a:r>
            <a:r>
              <a:rPr lang="en" sz="2400">
                <a:solidFill>
                  <a:schemeClr val="dk1"/>
                </a:solidFill>
              </a:rPr>
              <a:t> must agree with one another in </a:t>
            </a:r>
            <a:r>
              <a:rPr b="1" i="1" lang="en" sz="2400">
                <a:solidFill>
                  <a:schemeClr val="dk1"/>
                </a:solidFill>
              </a:rPr>
              <a:t>number</a:t>
            </a:r>
            <a:r>
              <a:rPr lang="en" sz="2400">
                <a:solidFill>
                  <a:schemeClr val="dk1"/>
                </a:solidFill>
              </a:rPr>
              <a:t>. 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If a subject is singular, its verb must be singular; if a subject is plural, its verb must be plural.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Different Types of Subjects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When the subject is 2+ nouns/pronouns connected by </a:t>
            </a:r>
            <a:r>
              <a:rPr b="1" lang="en">
                <a:solidFill>
                  <a:srgbClr val="9900FF"/>
                </a:solidFill>
              </a:rPr>
              <a:t>and</a:t>
            </a:r>
            <a:r>
              <a:rPr lang="en"/>
              <a:t>, use a </a:t>
            </a:r>
            <a:r>
              <a:rPr b="1" lang="en">
                <a:solidFill>
                  <a:srgbClr val="00FF00"/>
                </a:solidFill>
              </a:rPr>
              <a:t>plural </a:t>
            </a:r>
            <a:r>
              <a:rPr lang="en"/>
              <a:t>verb.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When they are singular and connected by either </a:t>
            </a:r>
            <a:r>
              <a:rPr b="1" lang="en">
                <a:solidFill>
                  <a:srgbClr val="9900FF"/>
                </a:solidFill>
              </a:rPr>
              <a:t>or</a:t>
            </a:r>
            <a:r>
              <a:rPr lang="en"/>
              <a:t> or </a:t>
            </a:r>
            <a:r>
              <a:rPr b="1" lang="en">
                <a:solidFill>
                  <a:srgbClr val="9900FF"/>
                </a:solidFill>
              </a:rPr>
              <a:t>nor</a:t>
            </a:r>
            <a:r>
              <a:rPr lang="en"/>
              <a:t>,use a </a:t>
            </a:r>
            <a:r>
              <a:rPr b="1" lang="en">
                <a:solidFill>
                  <a:srgbClr val="00FF00"/>
                </a:solidFill>
              </a:rPr>
              <a:t>singular</a:t>
            </a:r>
            <a:r>
              <a:rPr lang="en"/>
              <a:t> verb.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3.When there’s a compound subject with both a </a:t>
            </a:r>
            <a:r>
              <a:rPr lang="en">
                <a:solidFill>
                  <a:srgbClr val="4A86E8"/>
                </a:solidFill>
              </a:rPr>
              <a:t>singular </a:t>
            </a:r>
            <a:r>
              <a:rPr lang="en"/>
              <a:t>and</a:t>
            </a:r>
            <a:r>
              <a:rPr lang="en">
                <a:solidFill>
                  <a:srgbClr val="4A86E8"/>
                </a:solidFill>
              </a:rPr>
              <a:t> plural</a:t>
            </a:r>
            <a:r>
              <a:rPr lang="en"/>
              <a:t> noun and is joined either by </a:t>
            </a:r>
            <a:r>
              <a:rPr b="1" lang="en">
                <a:solidFill>
                  <a:srgbClr val="9900FF"/>
                </a:solidFill>
              </a:rPr>
              <a:t>or </a:t>
            </a:r>
            <a:r>
              <a:rPr lang="en"/>
              <a:t>or </a:t>
            </a:r>
            <a:r>
              <a:rPr b="1" lang="en">
                <a:solidFill>
                  <a:srgbClr val="9900FF"/>
                </a:solidFill>
              </a:rPr>
              <a:t>nor</a:t>
            </a:r>
            <a:r>
              <a:rPr lang="en"/>
              <a:t>, the verb agrees with the last part of the subject.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Don’t Get Distracted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verb agrees only with the subject, not with a noun/pronoun in the phrase.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Expressions such as </a:t>
            </a:r>
            <a:r>
              <a:rPr lang="en">
                <a:solidFill>
                  <a:srgbClr val="9900FF"/>
                </a:solidFill>
              </a:rPr>
              <a:t>with, together with, including, accompanied by, in addition to, </a:t>
            </a:r>
            <a:r>
              <a:rPr lang="en"/>
              <a:t>or</a:t>
            </a:r>
            <a:r>
              <a:rPr lang="en">
                <a:solidFill>
                  <a:srgbClr val="9900FF"/>
                </a:solidFill>
              </a:rPr>
              <a:t> as well</a:t>
            </a:r>
            <a:r>
              <a:rPr lang="en"/>
              <a:t> don’t change the number of the subject.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Doesn’t/Don’t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9900FF"/>
                </a:solidFill>
              </a:rPr>
              <a:t>Doesn’t</a:t>
            </a:r>
            <a:r>
              <a:rPr lang="en"/>
              <a:t> = </a:t>
            </a:r>
            <a:r>
              <a:rPr lang="en">
                <a:solidFill>
                  <a:schemeClr val="accent4"/>
                </a:solidFill>
              </a:rPr>
              <a:t>does not</a:t>
            </a:r>
            <a:r>
              <a:rPr lang="en"/>
              <a:t>, used with a </a:t>
            </a:r>
            <a:r>
              <a:rPr b="1" lang="en">
                <a:solidFill>
                  <a:srgbClr val="00FF00"/>
                </a:solidFill>
              </a:rPr>
              <a:t>singular</a:t>
            </a:r>
            <a:r>
              <a:rPr lang="en"/>
              <a:t> subject.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9900FF"/>
                </a:solidFill>
              </a:rPr>
              <a:t>Don’t</a:t>
            </a:r>
            <a:r>
              <a:rPr lang="en"/>
              <a:t> = </a:t>
            </a:r>
            <a:r>
              <a:rPr lang="en">
                <a:solidFill>
                  <a:srgbClr val="6FA8DC"/>
                </a:solidFill>
              </a:rPr>
              <a:t>do not</a:t>
            </a:r>
            <a:r>
              <a:rPr lang="en"/>
              <a:t>, used with a </a:t>
            </a:r>
            <a:r>
              <a:rPr b="1" lang="en">
                <a:solidFill>
                  <a:srgbClr val="00FF00"/>
                </a:solidFill>
              </a:rPr>
              <a:t>plural</a:t>
            </a:r>
            <a:r>
              <a:rPr lang="en"/>
              <a:t> subject.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Exceptions: I and you. These should use don’t.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>
                <a:solidFill>
                  <a:srgbClr val="9900FF"/>
                </a:solidFill>
              </a:rPr>
              <a:t>Each,each one, either, neither, everyone, everybody, anybody, nobody, somebody,someone, and no one.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Collective Nouns- imply more than one person 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ex:group, team, class,and family.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Other examples: </a:t>
            </a:r>
            <a:r>
              <a:rPr lang="en">
                <a:solidFill>
                  <a:srgbClr val="9900FF"/>
                </a:solidFill>
              </a:rPr>
              <a:t>Civics, mathematics,dollars, measles, and news.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SIDENOTE:Amount of money= </a:t>
            </a:r>
            <a:r>
              <a:rPr b="1" lang="en">
                <a:solidFill>
                  <a:srgbClr val="00FF00"/>
                </a:solidFill>
              </a:rPr>
              <a:t>singular</a:t>
            </a:r>
            <a:r>
              <a:rPr lang="en"/>
              <a:t> verb. Ex.Five dollars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Dollars themselves would use a </a:t>
            </a:r>
            <a:r>
              <a:rPr b="1" lang="en">
                <a:solidFill>
                  <a:srgbClr val="00FF00"/>
                </a:solidFill>
              </a:rPr>
              <a:t>plural</a:t>
            </a:r>
            <a:r>
              <a:rPr lang="en"/>
              <a:t> verb.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Irregular singular subjects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Irregular Plural Subjects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</a:rPr>
              <a:t>Scissors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</a:rPr>
              <a:t>Tweezers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</a:rPr>
              <a:t>Trousers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</a:rPr>
              <a:t>Shears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</a:rPr>
              <a:t>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to do with other sentence forms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 a sentence begins with “there is” or “there are” the subject follows the verb.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Works Cited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rgbClr val="4A86E8"/>
                </a:solidFill>
                <a:hlinkClick r:id="rId3"/>
              </a:rPr>
              <a:t>https://webapps.towson.edu/ows/moduleSVAGR.htm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rgbClr val="4A86E8"/>
                </a:solidFill>
                <a:hlinkClick r:id="rId4"/>
              </a:rPr>
              <a:t>https://owl.english.purdue.edu/owl/resource/599/1/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