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7" name="Shape 10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grpSp>
        <p:nvGrpSpPr>
          <p:cNvPr id="60" name="Shape 60"/>
          <p:cNvGrpSpPr/>
          <p:nvPr/>
        </p:nvGrpSpPr>
        <p:grpSpPr>
          <a:xfrm>
            <a:off y="1000670" x="-11"/>
            <a:ext cy="3087224" cx="7314320"/>
            <a:chOff y="1378676" x="-11"/>
            <a:chExt cy="4116299" cx="7314320"/>
          </a:xfrm>
        </p:grpSpPr>
        <p:sp>
          <p:nvSpPr>
            <p:cNvPr id="61" name="Shape 61"/>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p:txBody>
        </p:sp>
        <p:sp>
          <p:nvSpPr>
            <p:cNvPr id="62" name="Shape 62"/>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p:txBody>
        </p:sp>
      </p:grpSp>
      <p:sp>
        <p:nvSpPr>
          <p:cNvPr id="63" name="Shape 63"/>
          <p:cNvSpPr txBox="1"/>
          <p:nvPr>
            <p:ph type="ctrTitle"/>
          </p:nvPr>
        </p:nvSpPr>
        <p:spPr>
          <a:xfrm>
            <a:off y="1699932" x="685800"/>
            <a:ext cy="1000499" cx="64007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4" name="Shape 64"/>
          <p:cNvSpPr txBox="1"/>
          <p:nvPr>
            <p:ph idx="1" type="subTitle"/>
          </p:nvPr>
        </p:nvSpPr>
        <p:spPr>
          <a:xfrm>
            <a:off y="2700338" x="685800"/>
            <a:ext cy="675299" cx="6400799"/>
          </a:xfrm>
          <a:prstGeom prst="rect">
            <a:avLst/>
          </a:prstGeom>
        </p:spPr>
        <p:txBody>
          <a:bodyPr bIns="91425" rIns="91425" lIns="91425" tIns="91425" anchor="t" anchorCtr="0"/>
          <a:lstStyle>
            <a:lvl1pPr indent="152400" marL="0">
              <a:buClr>
                <a:schemeClr val="lt1"/>
              </a:buClr>
              <a:buSzPct val="100000"/>
              <a:buNone/>
              <a:defRPr sz="2400">
                <a:solidFill>
                  <a:schemeClr val="lt1"/>
                </a:solidFill>
              </a:defRPr>
            </a:lvl1pPr>
            <a:lvl2pPr indent="152400" marL="0">
              <a:spcBef>
                <a:spcPts val="0"/>
              </a:spcBef>
              <a:buClr>
                <a:schemeClr val="lt1"/>
              </a:buClr>
              <a:buSzPct val="100000"/>
              <a:buNone/>
              <a:defRPr sz="2400">
                <a:solidFill>
                  <a:schemeClr val="lt1"/>
                </a:solidFill>
              </a:defRPr>
            </a:lvl2pPr>
            <a:lvl3pPr indent="152400" marL="0">
              <a:spcBef>
                <a:spcPts val="0"/>
              </a:spcBef>
              <a:buClr>
                <a:schemeClr val="lt1"/>
              </a:buClr>
              <a:buSzPct val="100000"/>
              <a:buNone/>
              <a:defRPr sz="2400">
                <a:solidFill>
                  <a:schemeClr val="lt1"/>
                </a:solidFill>
              </a:defRPr>
            </a:lvl3pPr>
            <a:lvl4pPr indent="152400" marL="0">
              <a:spcBef>
                <a:spcPts val="0"/>
              </a:spcBef>
              <a:buClr>
                <a:schemeClr val="lt1"/>
              </a:buClr>
              <a:buSzPct val="100000"/>
              <a:buNone/>
              <a:defRPr sz="2400">
                <a:solidFill>
                  <a:schemeClr val="lt1"/>
                </a:solidFill>
              </a:defRPr>
            </a:lvl4pPr>
            <a:lvl5pPr indent="152400" marL="0">
              <a:spcBef>
                <a:spcPts val="0"/>
              </a:spcBef>
              <a:buClr>
                <a:schemeClr val="lt1"/>
              </a:buClr>
              <a:buSzPct val="100000"/>
              <a:buNone/>
              <a:defRPr sz="2400">
                <a:solidFill>
                  <a:schemeClr val="lt1"/>
                </a:solidFill>
              </a:defRPr>
            </a:lvl5pPr>
            <a:lvl6pPr indent="152400" marL="0">
              <a:spcBef>
                <a:spcPts val="0"/>
              </a:spcBef>
              <a:buClr>
                <a:schemeClr val="lt1"/>
              </a:buClr>
              <a:buSzPct val="100000"/>
              <a:buNone/>
              <a:defRPr sz="2400">
                <a:solidFill>
                  <a:schemeClr val="lt1"/>
                </a:solidFill>
              </a:defRPr>
            </a:lvl6pPr>
            <a:lvl7pPr indent="152400" marL="0">
              <a:spcBef>
                <a:spcPts val="0"/>
              </a:spcBef>
              <a:buClr>
                <a:schemeClr val="lt1"/>
              </a:buClr>
              <a:buSzPct val="100000"/>
              <a:buNone/>
              <a:defRPr sz="2400">
                <a:solidFill>
                  <a:schemeClr val="lt1"/>
                </a:solidFill>
              </a:defRPr>
            </a:lvl7pPr>
            <a:lvl8pPr indent="152400" marL="0">
              <a:spcBef>
                <a:spcPts val="0"/>
              </a:spcBef>
              <a:buClr>
                <a:schemeClr val="lt1"/>
              </a:buClr>
              <a:buSzPct val="100000"/>
              <a:buNone/>
              <a:defRPr sz="2400">
                <a:solidFill>
                  <a:schemeClr val="lt1"/>
                </a:solidFill>
              </a:defRPr>
            </a:lvl8pPr>
            <a:lvl9pPr indent="152400" marL="0">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5" name="Shape 65"/>
        <p:cNvGrpSpPr/>
        <p:nvPr/>
      </p:nvGrpSpPr>
      <p:grpSpPr>
        <a:xfrm>
          <a:off y="0" x="0"/>
          <a:ext cy="0" cx="0"/>
          <a:chOff y="0" x="0"/>
          <a:chExt cy="0" cx="0"/>
        </a:xfrm>
      </p:grpSpPr>
      <p:grpSp>
        <p:nvGrpSpPr>
          <p:cNvPr id="66" name="Shape 66"/>
          <p:cNvGrpSpPr/>
          <p:nvPr/>
        </p:nvGrpSpPr>
        <p:grpSpPr>
          <a:xfrm>
            <a:off y="-9140" x="-13"/>
            <a:ext cy="1209421" cx="8005727"/>
            <a:chOff y="-12187" x="-13"/>
            <a:chExt cy="1161900" cx="8005727"/>
          </a:xfrm>
        </p:grpSpPr>
        <p:sp>
          <p:nvSpPr>
            <p:cNvPr id="67" name="Shape 67"/>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p:txBody>
        </p:sp>
        <p:sp>
          <p:nvSpPr>
            <p:cNvPr id="68" name="Shape 68"/>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69" name="Shape 69"/>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0" name="Shape 70"/>
          <p:cNvSpPr txBox="1"/>
          <p:nvPr>
            <p:ph idx="1" type="body"/>
          </p:nvPr>
        </p:nvSpPr>
        <p:spPr>
          <a:xfrm>
            <a:off y="1278516" x="457200"/>
            <a:ext cy="3630300"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y="0" x="0"/>
          <a:ext cy="0" cx="0"/>
          <a:chOff y="0" x="0"/>
          <a:chExt cy="0" cx="0"/>
        </a:xfrm>
      </p:grpSpPr>
      <p:sp>
        <p:nvSpPr>
          <p:cNvPr id="72" name="Shape 72"/>
          <p:cNvSpPr txBox="1"/>
          <p:nvPr>
            <p:ph idx="1" type="body"/>
          </p:nvPr>
        </p:nvSpPr>
        <p:spPr>
          <a:xfrm>
            <a:off y="1278513" x="456245"/>
            <a:ext cy="3630300"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3" name="Shape 73"/>
          <p:cNvSpPr txBox="1"/>
          <p:nvPr>
            <p:ph idx="2" type="body"/>
          </p:nvPr>
        </p:nvSpPr>
        <p:spPr>
          <a:xfrm>
            <a:off y="1278513" x="4648200"/>
            <a:ext cy="3630300"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grpSp>
        <p:nvGrpSpPr>
          <p:cNvPr id="74" name="Shape 74"/>
          <p:cNvGrpSpPr/>
          <p:nvPr/>
        </p:nvGrpSpPr>
        <p:grpSpPr>
          <a:xfrm>
            <a:off y="-9140" x="-13"/>
            <a:ext cy="1209421" cx="8005727"/>
            <a:chOff y="-12187" x="-13"/>
            <a:chExt cy="1161900" cx="8005727"/>
          </a:xfrm>
        </p:grpSpPr>
        <p:sp>
          <p:nvSpPr>
            <p:cNvPr id="75" name="Shape 75"/>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76" name="Shape 76"/>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77" name="Shape 77"/>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8" name="Shape 78"/>
        <p:cNvGrpSpPr/>
        <p:nvPr/>
      </p:nvGrpSpPr>
      <p:grpSpPr>
        <a:xfrm>
          <a:off y="0" x="0"/>
          <a:ext cy="0" cx="0"/>
          <a:chOff y="0" x="0"/>
          <a:chExt cy="0" cx="0"/>
        </a:xfrm>
      </p:grpSpPr>
      <p:grpSp>
        <p:nvGrpSpPr>
          <p:cNvPr id="79" name="Shape 79"/>
          <p:cNvGrpSpPr/>
          <p:nvPr/>
        </p:nvGrpSpPr>
        <p:grpSpPr>
          <a:xfrm>
            <a:off y="-9140" x="-13"/>
            <a:ext cy="1209421" cx="8005727"/>
            <a:chOff y="-12187" x="-13"/>
            <a:chExt cy="1161900" cx="8005727"/>
          </a:xfrm>
        </p:grpSpPr>
        <p:sp>
          <p:nvSpPr>
            <p:cNvPr id="80" name="Shape 80"/>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81" name="Shape 81"/>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82" name="Shape 82"/>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3" name="Shape 83"/>
        <p:cNvGrpSpPr/>
        <p:nvPr/>
      </p:nvGrpSpPr>
      <p:grpSpPr>
        <a:xfrm>
          <a:off y="0" x="0"/>
          <a:ext cy="0" cx="0"/>
          <a:chOff y="0" x="0"/>
          <a:chExt cy="0" cx="0"/>
        </a:xfrm>
      </p:grpSpPr>
      <p:sp>
        <p:nvSpPr>
          <p:cNvPr id="84" name="Shape 84"/>
          <p:cNvSpPr/>
          <p:nvPr/>
        </p:nvSpPr>
        <p:spPr>
          <a:xfrm flipH="1">
            <a:off y="4623760" x="8964665"/>
            <a:ext cy="521400" cx="187800"/>
          </a:xfrm>
          <a:prstGeom prst="rect">
            <a:avLst/>
          </a:prstGeom>
          <a:solidFill>
            <a:srgbClr val="AB0101"/>
          </a:solidFill>
          <a:ln>
            <a:noFill/>
          </a:ln>
        </p:spPr>
        <p:txBody>
          <a:bodyPr bIns="45700" rIns="91425" lIns="91425" tIns="45700" anchor="ctr" anchorCtr="0">
            <a:noAutofit/>
          </a:bodyPr>
          <a:lstStyle/>
          <a:p/>
        </p:txBody>
      </p:sp>
      <p:sp>
        <p:nvSpPr>
          <p:cNvPr id="85" name="Shape 85"/>
          <p:cNvSpPr/>
          <p:nvPr/>
        </p:nvSpPr>
        <p:spPr>
          <a:xfrm flipH="1">
            <a:off y="4623760" x="3866777"/>
            <a:ext cy="521400" cx="5097900"/>
          </a:xfrm>
          <a:prstGeom prst="rect">
            <a:avLst/>
          </a:prstGeom>
          <a:solidFill>
            <a:srgbClr val="0F243E"/>
          </a:solidFill>
          <a:ln>
            <a:noFill/>
          </a:ln>
        </p:spPr>
        <p:txBody>
          <a:bodyPr bIns="45700" rIns="91425" lIns="91425" tIns="45700" anchor="ctr" anchorCtr="0">
            <a:noAutofit/>
          </a:bodyPr>
          <a:lstStyle/>
          <a:p/>
        </p:txBody>
      </p:sp>
      <p:sp>
        <p:nvSpPr>
          <p:cNvPr id="86" name="Shape 86"/>
          <p:cNvSpPr txBox="1"/>
          <p:nvPr>
            <p:ph idx="1" type="body"/>
          </p:nvPr>
        </p:nvSpPr>
        <p:spPr>
          <a:xfrm>
            <a:off y="4623760" x="3866812"/>
            <a:ext cy="521400" cx="5097900"/>
          </a:xfrm>
          <a:prstGeom prst="rect">
            <a:avLst/>
          </a:prstGeom>
        </p:spPr>
        <p:txBody>
          <a:bodyPr bIns="91425" rIns="91425" lIns="91425" tIns="91425" anchor="t" anchorCtr="0"/>
          <a:lstStyle>
            <a:lvl1pPr indent="88900" marL="0">
              <a:buClr>
                <a:schemeClr val="lt1"/>
              </a:buClr>
              <a:buSzPct val="100000"/>
              <a:buNone/>
              <a:defRPr sz="1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70" x="33867"/>
            <a:ext cy="2107677" cx="3409812"/>
            <a:chOff y="1493" x="0"/>
            <a:chExt cy="2810236" cx="3409812"/>
          </a:xfrm>
        </p:grpSpPr>
        <p:cxnSp>
          <p:nvCxnSpPr>
            <p:cNvPr id="6" name="Shape 6"/>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7" name="Shape 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8" name="Shape 8"/>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9" name="Shape 9"/>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0" name="Shape 10"/>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1" name="Shape 31"/>
          <p:cNvSpPr txBox="1"/>
          <p:nvPr>
            <p:ph type="title"/>
          </p:nvPr>
        </p:nvSpPr>
        <p:spPr>
          <a:xfrm>
            <a:off y="205978" x="457200"/>
            <a:ext cy="857400" cx="8229600"/>
          </a:xfrm>
          <a:prstGeom prst="rect">
            <a:avLst/>
          </a:prstGeom>
        </p:spPr>
        <p:txBody>
          <a:bodyPr bIns="91425" rIns="91425" lIns="91425" tIns="91425" anchor="b" anchorCtr="0"/>
          <a:lstStyle>
            <a:lvl1pPr indent="279400" marL="0">
              <a:buClr>
                <a:schemeClr val="lt1"/>
              </a:buClr>
              <a:buSzPct val="100000"/>
              <a:buNone/>
              <a:defRPr sz="4400">
                <a:solidFill>
                  <a:schemeClr val="lt1"/>
                </a:solidFill>
              </a:defRPr>
            </a:lvl1pPr>
            <a:lvl2pPr indent="279400" marL="0">
              <a:buClr>
                <a:schemeClr val="lt1"/>
              </a:buClr>
              <a:buSzPct val="100000"/>
              <a:buNone/>
              <a:defRPr sz="4400">
                <a:solidFill>
                  <a:schemeClr val="lt1"/>
                </a:solidFill>
              </a:defRPr>
            </a:lvl2pPr>
            <a:lvl3pPr indent="279400" marL="0">
              <a:buClr>
                <a:schemeClr val="lt1"/>
              </a:buClr>
              <a:buSzPct val="100000"/>
              <a:buNone/>
              <a:defRPr sz="4400">
                <a:solidFill>
                  <a:schemeClr val="lt1"/>
                </a:solidFill>
              </a:defRPr>
            </a:lvl3pPr>
            <a:lvl4pPr indent="279400" marL="0">
              <a:buClr>
                <a:schemeClr val="lt1"/>
              </a:buClr>
              <a:buSzPct val="100000"/>
              <a:buNone/>
              <a:defRPr sz="4400">
                <a:solidFill>
                  <a:schemeClr val="lt1"/>
                </a:solidFill>
              </a:defRPr>
            </a:lvl4pPr>
            <a:lvl5pPr indent="279400" marL="0">
              <a:buClr>
                <a:schemeClr val="lt1"/>
              </a:buClr>
              <a:buSzPct val="100000"/>
              <a:buNone/>
              <a:defRPr sz="4400">
                <a:solidFill>
                  <a:schemeClr val="lt1"/>
                </a:solidFill>
              </a:defRPr>
            </a:lvl5pPr>
            <a:lvl6pPr indent="279400" marL="0">
              <a:buClr>
                <a:schemeClr val="lt1"/>
              </a:buClr>
              <a:buSzPct val="100000"/>
              <a:buNone/>
              <a:defRPr sz="4400">
                <a:solidFill>
                  <a:schemeClr val="lt1"/>
                </a:solidFill>
              </a:defRPr>
            </a:lvl6pPr>
            <a:lvl7pPr indent="279400" marL="0">
              <a:buClr>
                <a:schemeClr val="lt1"/>
              </a:buClr>
              <a:buSzPct val="100000"/>
              <a:buNone/>
              <a:defRPr sz="4400">
                <a:solidFill>
                  <a:schemeClr val="lt1"/>
                </a:solidFill>
              </a:defRPr>
            </a:lvl7pPr>
            <a:lvl8pPr indent="279400" marL="0">
              <a:buClr>
                <a:schemeClr val="lt1"/>
              </a:buClr>
              <a:buSzPct val="100000"/>
              <a:buNone/>
              <a:defRPr sz="4400">
                <a:solidFill>
                  <a:schemeClr val="lt1"/>
                </a:solidFill>
              </a:defRPr>
            </a:lvl8pPr>
            <a:lvl9pPr indent="279400" marL="0">
              <a:buClr>
                <a:schemeClr val="lt1"/>
              </a:buClr>
              <a:buSzPct val="100000"/>
              <a:buNone/>
              <a:defRPr sz="4400">
                <a:solidFill>
                  <a:schemeClr val="lt1"/>
                </a:solidFill>
              </a:defRPr>
            </a:lvl9pPr>
          </a:lstStyle>
          <a:p/>
        </p:txBody>
      </p:sp>
      <p:sp>
        <p:nvSpPr>
          <p:cNvPr id="32" name="Shape 32"/>
          <p:cNvSpPr txBox="1"/>
          <p:nvPr>
            <p:ph idx="1" type="body"/>
          </p:nvPr>
        </p:nvSpPr>
        <p:spPr>
          <a:xfrm>
            <a:off y="1200150" x="457200"/>
            <a:ext cy="3394500" cx="8229600"/>
          </a:xfrm>
          <a:prstGeom prst="rect">
            <a:avLst/>
          </a:prstGeom>
        </p:spPr>
        <p:txBody>
          <a:bodyPr bIns="91425" rIns="91425" lIns="91425" tIns="91425" anchor="t" anchorCtr="0"/>
          <a:lstStyle>
            <a:lvl1pPr indent="-228600" marL="342900">
              <a:buClr>
                <a:schemeClr val="dk2"/>
              </a:buClr>
              <a:buSzPct val="100000"/>
              <a:defRPr sz="1800">
                <a:solidFill>
                  <a:schemeClr val="dk2"/>
                </a:solidFill>
              </a:defRPr>
            </a:lvl1pPr>
            <a:lvl2pPr indent="-171450" marL="742950">
              <a:spcBef>
                <a:spcPts val="360"/>
              </a:spcBef>
              <a:buClr>
                <a:schemeClr val="dk2"/>
              </a:buClr>
              <a:buSzPct val="100000"/>
              <a:defRPr sz="1800">
                <a:solidFill>
                  <a:schemeClr val="dk2"/>
                </a:solidFill>
              </a:defRPr>
            </a:lvl2pPr>
            <a:lvl3pPr indent="-114300" marL="1143000">
              <a:spcBef>
                <a:spcPts val="360"/>
              </a:spcBef>
              <a:buClr>
                <a:schemeClr val="dk2"/>
              </a:buClr>
              <a:buSzPct val="100000"/>
              <a:defRPr sz="18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grpSp>
        <p:nvGrpSpPr>
          <p:cNvPr id="33" name="Shape 33"/>
          <p:cNvGrpSpPr/>
          <p:nvPr/>
        </p:nvGrpSpPr>
        <p:grpSpPr>
          <a:xfrm rot="10800000">
            <a:off y="3035893" x="5734187"/>
            <a:ext cy="2107677" cx="3409812"/>
            <a:chOff y="1493" x="0"/>
            <a:chExt cy="2810236" cx="3409812"/>
          </a:xfrm>
        </p:grpSpPr>
        <p:cxnSp>
          <p:nvCxnSpPr>
            <p:cNvPr id="34" name="Shape 34"/>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5" name="Shape 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6" name="Shape 36"/>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7" name="Shape 37"/>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8" name="Shape 38"/>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ctrTitle"/>
          </p:nvPr>
        </p:nvSpPr>
        <p:spPr>
          <a:xfrm>
            <a:off y="1699932" x="685800"/>
            <a:ext cy="1000499" cx="6400799"/>
          </a:xfrm>
          <a:prstGeom prst="rect">
            <a:avLst/>
          </a:prstGeom>
        </p:spPr>
        <p:txBody>
          <a:bodyPr bIns="91425" rIns="91425" lIns="91425" tIns="91425" anchor="b" anchorCtr="0">
            <a:noAutofit/>
          </a:bodyPr>
          <a:lstStyle/>
          <a:p>
            <a:pPr>
              <a:buNone/>
            </a:pPr>
            <a:r>
              <a:rPr lang="en"/>
              <a:t>The Vacuole	</a:t>
            </a:r>
          </a:p>
        </p:txBody>
      </p:sp>
      <p:sp>
        <p:nvSpPr>
          <p:cNvPr id="90" name="Shape 90"/>
          <p:cNvSpPr txBox="1"/>
          <p:nvPr>
            <p:ph idx="1" type="subTitle"/>
          </p:nvPr>
        </p:nvSpPr>
        <p:spPr>
          <a:xfrm>
            <a:off y="2700338" x="685800"/>
            <a:ext cy="675299" cx="6400799"/>
          </a:xfrm>
          <a:prstGeom prst="rect">
            <a:avLst/>
          </a:prstGeom>
        </p:spPr>
        <p:txBody>
          <a:bodyPr bIns="91425" rIns="91425" lIns="91425" tIns="91425" anchor="t" anchorCtr="0">
            <a:noAutofit/>
          </a:bodyPr>
          <a:lstStyle/>
          <a:p>
            <a:pPr>
              <a:buNone/>
            </a:pPr>
            <a:r>
              <a:rPr lang="en"/>
              <a:t>By: Julianna H. and Maria C.</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sz="3600" lang="en"/>
              <a:t>What is the Vacuole?</a:t>
            </a:r>
          </a:p>
        </p:txBody>
      </p:sp>
      <p:sp>
        <p:nvSpPr>
          <p:cNvPr id="96" name="Shape 96"/>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sz="3000" lang="en"/>
              <a:t>a membrane bound organelle</a:t>
            </a:r>
          </a:p>
          <a:p>
            <a:pPr rtl="0" lvl="0" indent="-419100" marL="457200">
              <a:buClr>
                <a:schemeClr val="dk2"/>
              </a:buClr>
              <a:buSzPct val="166666"/>
              <a:buFont typeface="Arial"/>
              <a:buChar char="•"/>
            </a:pPr>
            <a:r>
              <a:rPr sz="3000" lang="en"/>
              <a:t>stores “food” for the cell</a:t>
            </a:r>
          </a:p>
          <a:p>
            <a:pPr rtl="0" lvl="1" indent="-419100" marL="914400">
              <a:buClr>
                <a:schemeClr val="dk2"/>
              </a:buClr>
              <a:buSzPct val="100000"/>
              <a:buFont typeface="Courier New"/>
              <a:buChar char="o"/>
            </a:pPr>
            <a:r>
              <a:rPr sz="3000" lang="en"/>
              <a:t>Nutrients</a:t>
            </a:r>
          </a:p>
          <a:p>
            <a:pPr rtl="0" lvl="0" indent="-419100" marL="457200">
              <a:buClr>
                <a:schemeClr val="dk2"/>
              </a:buClr>
              <a:buSzPct val="100000"/>
              <a:buFont typeface="Arial"/>
              <a:buChar char="●"/>
            </a:pPr>
            <a:r>
              <a:rPr sz="3000" lang="en"/>
              <a:t>A bowl used for storage</a:t>
            </a:r>
          </a:p>
          <a:p>
            <a:pPr rtl="0" lvl="0" indent="-419100" marL="457200">
              <a:buClr>
                <a:schemeClr val="dk2"/>
              </a:buClr>
              <a:buSzPct val="100000"/>
              <a:buFont typeface="Arial"/>
              <a:buChar char="●"/>
            </a:pPr>
            <a:r>
              <a:rPr sz="3000" lang="en"/>
              <a:t>Has its own Membrane called </a:t>
            </a:r>
          </a:p>
          <a:p>
            <a:pPr rtl="0" lvl="0">
              <a:buNone/>
            </a:pPr>
            <a:r>
              <a:rPr sz="3000" lang="en"/>
              <a:t>tonoplast</a:t>
            </a:r>
          </a:p>
          <a:p>
            <a:r>
              <a:t/>
            </a:r>
          </a:p>
          <a:p>
            <a:r>
              <a:t/>
            </a:r>
          </a:p>
          <a:p>
            <a:r>
              <a:t/>
            </a:r>
          </a:p>
        </p:txBody>
      </p:sp>
      <p:pic>
        <p:nvPicPr>
          <p:cNvPr id="97" name="Shape 97"/>
          <p:cNvPicPr preferRelativeResize="0"/>
          <p:nvPr/>
        </p:nvPicPr>
        <p:blipFill>
          <a:blip r:embed="rId3"/>
          <a:stretch>
            <a:fillRect/>
          </a:stretch>
        </p:blipFill>
        <p:spPr>
          <a:xfrm>
            <a:off y="980125" x="5153050"/>
            <a:ext cy="3280999" cx="4483475"/>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sz="3600" lang="en"/>
              <a:t>Function</a:t>
            </a:r>
          </a:p>
        </p:txBody>
      </p:sp>
      <p:sp>
        <p:nvSpPr>
          <p:cNvPr id="103" name="Shape 103"/>
          <p:cNvSpPr txBox="1"/>
          <p:nvPr>
            <p:ph idx="1" type="body"/>
          </p:nvPr>
        </p:nvSpPr>
        <p:spPr>
          <a:xfrm>
            <a:off y="1291491" x="164950"/>
            <a:ext cy="3630300" cx="8229600"/>
          </a:xfrm>
          <a:prstGeom prst="rect">
            <a:avLst/>
          </a:prstGeom>
        </p:spPr>
        <p:txBody>
          <a:bodyPr bIns="91425" rIns="91425" lIns="91425" tIns="91425" anchor="t" anchorCtr="0">
            <a:noAutofit/>
          </a:bodyPr>
          <a:lstStyle/>
          <a:p>
            <a:pPr rtl="0" lvl="0">
              <a:buNone/>
            </a:pPr>
            <a:r>
              <a:rPr sz="1200" lang="en">
                <a:solidFill>
                  <a:schemeClr val="dk1"/>
                </a:solidFill>
                <a:latin typeface="Georgia"/>
                <a:ea typeface="Georgia"/>
                <a:cs typeface="Georgia"/>
                <a:sym typeface="Georgia"/>
              </a:rPr>
              <a:t>The vacuole isolates substances that might be harmful to the cell and maintains an acidic internal pH. It also helps maintain turgor pressure within the cell as well as exports unwanted substances from a cell.</a:t>
            </a:r>
          </a:p>
          <a:p>
            <a:r>
              <a:t/>
            </a:r>
          </a:p>
          <a:p>
            <a:pPr rtl="0" lvl="0">
              <a:buNone/>
            </a:pPr>
            <a:r>
              <a:rPr u="sng" b="1" sz="1200" lang="en">
                <a:solidFill>
                  <a:schemeClr val="dk1"/>
                </a:solidFill>
                <a:latin typeface="Georgia"/>
                <a:ea typeface="Georgia"/>
                <a:cs typeface="Georgia"/>
                <a:sym typeface="Georgia"/>
              </a:rPr>
              <a:t>Other functions:</a:t>
            </a:r>
          </a:p>
          <a:p>
            <a:r>
              <a:t/>
            </a:r>
          </a:p>
          <a:p>
            <a:pPr rtl="0" lvl="0">
              <a:buNone/>
            </a:pPr>
            <a:r>
              <a:rPr sz="1200" lang="en">
                <a:solidFill>
                  <a:schemeClr val="dk1"/>
                </a:solidFill>
                <a:latin typeface="Georgia"/>
                <a:ea typeface="Georgia"/>
                <a:cs typeface="Georgia"/>
                <a:sym typeface="Georgia"/>
              </a:rPr>
              <a:t>Contains waste products</a:t>
            </a:r>
          </a:p>
          <a:p>
            <a:pPr rtl="0" lvl="0">
              <a:buNone/>
            </a:pPr>
            <a:r>
              <a:rPr sz="1200" lang="en">
                <a:solidFill>
                  <a:schemeClr val="dk1"/>
                </a:solidFill>
                <a:latin typeface="Georgia"/>
                <a:ea typeface="Georgia"/>
                <a:cs typeface="Georgia"/>
                <a:sym typeface="Georgia"/>
              </a:rPr>
              <a:t>Maintains hydrolastic pressure within a cell</a:t>
            </a:r>
          </a:p>
          <a:p>
            <a:pPr rtl="0" lvl="0">
              <a:buNone/>
            </a:pPr>
            <a:r>
              <a:rPr sz="1200" lang="en">
                <a:solidFill>
                  <a:schemeClr val="dk1"/>
                </a:solidFill>
                <a:latin typeface="Georgia"/>
                <a:ea typeface="Georgia"/>
                <a:cs typeface="Georgia"/>
                <a:sym typeface="Georgia"/>
              </a:rPr>
              <a:t>Aid in destruction of invading bacteria</a:t>
            </a:r>
          </a:p>
          <a:p>
            <a:pPr rtl="0" lvl="0">
              <a:buNone/>
            </a:pPr>
            <a:r>
              <a:rPr sz="1200" lang="en">
                <a:solidFill>
                  <a:schemeClr val="dk1"/>
                </a:solidFill>
                <a:latin typeface="Georgia"/>
                <a:ea typeface="Georgia"/>
                <a:cs typeface="Georgia"/>
                <a:sym typeface="Georgia"/>
              </a:rPr>
              <a:t>Assist in digestion and waste management of the cell</a:t>
            </a:r>
          </a:p>
          <a:p>
            <a:pPr rtl="0" lvl="0">
              <a:buNone/>
            </a:pPr>
            <a:r>
              <a:rPr sz="1200" lang="en">
                <a:solidFill>
                  <a:schemeClr val="dk1"/>
                </a:solidFill>
                <a:latin typeface="Georgia"/>
                <a:ea typeface="Georgia"/>
                <a:cs typeface="Georgia"/>
                <a:sym typeface="Georgia"/>
              </a:rPr>
              <a:t>Can contain pigments which give color to some plants</a:t>
            </a:r>
          </a:p>
          <a:p>
            <a:r>
              <a:t/>
            </a:r>
          </a:p>
          <a:p>
            <a:pPr rtl="0" lvl="0">
              <a:buNone/>
            </a:pPr>
            <a:r>
              <a:rPr u="sng" sz="1200" lang="en">
                <a:solidFill>
                  <a:schemeClr val="dk1"/>
                </a:solidFill>
                <a:latin typeface="Georgia"/>
                <a:ea typeface="Georgia"/>
                <a:cs typeface="Georgia"/>
                <a:sym typeface="Georgia"/>
              </a:rPr>
              <a:t>Functions in Animal Cells</a:t>
            </a:r>
          </a:p>
          <a:p>
            <a:r>
              <a:t/>
            </a:r>
          </a:p>
          <a:p>
            <a:pPr rtl="0" lvl="0">
              <a:buNone/>
            </a:pPr>
            <a:r>
              <a:rPr sz="1200" lang="en">
                <a:solidFill>
                  <a:srgbClr val="000000"/>
                </a:solidFill>
              </a:rPr>
              <a:t>Vacuoles that exist in animal cells are:</a:t>
            </a:r>
          </a:p>
          <a:p>
            <a:r>
              <a:t/>
            </a:r>
          </a:p>
          <a:p>
            <a:pPr rtl="0" lvl="0">
              <a:buNone/>
            </a:pPr>
            <a:r>
              <a:rPr sz="1200" lang="en">
                <a:solidFill>
                  <a:srgbClr val="000000"/>
                </a:solidFill>
              </a:rPr>
              <a:t>Contractile, which function in maintaining osmotic pressure of cytoplasm</a:t>
            </a:r>
          </a:p>
          <a:p>
            <a:pPr rtl="0" lvl="0">
              <a:buClr>
                <a:schemeClr val="dk1"/>
              </a:buClr>
              <a:buSzPct val="91666"/>
              <a:buFont typeface="Arial"/>
              <a:buNone/>
            </a:pPr>
            <a:r>
              <a:rPr sz="1200" lang="en">
                <a:solidFill>
                  <a:srgbClr val="000000"/>
                </a:solidFill>
              </a:rPr>
              <a:t>Non-contractile, which function in digesting food</a:t>
            </a:r>
          </a:p>
          <a:p>
            <a:r>
              <a:t/>
            </a:r>
          </a:p>
          <a:p>
            <a:r>
              <a:t/>
            </a:r>
          </a:p>
          <a:p>
            <a:r>
              <a:t/>
            </a:r>
          </a:p>
          <a:p>
            <a:r>
              <a:t/>
            </a:r>
          </a:p>
          <a:p>
            <a:r>
              <a:t/>
            </a:r>
          </a:p>
          <a:p>
            <a:r>
              <a:t/>
            </a:r>
          </a:p>
        </p:txBody>
      </p:sp>
      <p:pic>
        <p:nvPicPr>
          <p:cNvPr id="104" name="Shape 104"/>
          <p:cNvPicPr preferRelativeResize="0"/>
          <p:nvPr/>
        </p:nvPicPr>
        <p:blipFill>
          <a:blip r:embed="rId3"/>
          <a:stretch>
            <a:fillRect/>
          </a:stretch>
        </p:blipFill>
        <p:spPr>
          <a:xfrm>
            <a:off y="2034650" x="5315375"/>
            <a:ext cy="2247900" cx="2590800"/>
          </a:xfrm>
          <a:prstGeom prst="rect">
            <a:avLst/>
          </a:prstGeom>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Structure</a:t>
            </a:r>
          </a:p>
        </p:txBody>
      </p:sp>
      <p:pic>
        <p:nvPicPr>
          <p:cNvPr id="110" name="Shape 110"/>
          <p:cNvPicPr preferRelativeResize="0"/>
          <p:nvPr/>
        </p:nvPicPr>
        <p:blipFill>
          <a:blip r:embed="rId3"/>
          <a:stretch>
            <a:fillRect/>
          </a:stretch>
        </p:blipFill>
        <p:spPr>
          <a:xfrm>
            <a:off y="1467525" x="1978625"/>
            <a:ext cy="2858575" cx="4573475"/>
          </a:xfrm>
          <a:prstGeom prst="rect">
            <a:avLst/>
          </a:prstGeom>
        </p:spPr>
      </p:pic>
      <p:sp>
        <p:nvSpPr>
          <p:cNvPr id="111" name="Shape 111"/>
          <p:cNvSpPr txBox="1"/>
          <p:nvPr/>
        </p:nvSpPr>
        <p:spPr>
          <a:xfrm>
            <a:off y="1645925" x="429375"/>
            <a:ext cy="1797900" cx="1726500"/>
          </a:xfrm>
          <a:prstGeom prst="rect">
            <a:avLst/>
          </a:prstGeom>
        </p:spPr>
        <p:txBody>
          <a:bodyPr bIns="91425" rIns="91425" lIns="91425" tIns="91425" anchor="t" anchorCtr="0">
            <a:noAutofit/>
          </a:bodyPr>
          <a:lstStyle/>
          <a:p>
            <a:pPr rtl="0" lvl="0">
              <a:buNone/>
            </a:pPr>
            <a:r>
              <a:rPr lang="en"/>
              <a:t>Tonoplast: separate membrane</a:t>
            </a:r>
          </a:p>
          <a:p>
            <a:r>
              <a:t/>
            </a:r>
          </a:p>
          <a:p>
            <a:pPr>
              <a:buNone/>
            </a:pPr>
            <a:r>
              <a:rPr lang="en"/>
              <a:t>Cell sap: holds nutrients for the cell</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